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4" r:id="rId2"/>
    <p:sldId id="269" r:id="rId3"/>
    <p:sldId id="291" r:id="rId4"/>
    <p:sldId id="292" r:id="rId5"/>
    <p:sldId id="282" r:id="rId6"/>
    <p:sldId id="278" r:id="rId7"/>
    <p:sldId id="289" r:id="rId8"/>
    <p:sldId id="284" r:id="rId9"/>
    <p:sldId id="283" r:id="rId10"/>
    <p:sldId id="272" r:id="rId11"/>
    <p:sldId id="277" r:id="rId12"/>
    <p:sldId id="273" r:id="rId13"/>
    <p:sldId id="276" r:id="rId14"/>
    <p:sldId id="270" r:id="rId15"/>
    <p:sldId id="281" r:id="rId16"/>
    <p:sldId id="280" r:id="rId17"/>
    <p:sldId id="268" r:id="rId18"/>
    <p:sldId id="287" r:id="rId19"/>
    <p:sldId id="285" r:id="rId20"/>
    <p:sldId id="286" r:id="rId21"/>
    <p:sldId id="290" r:id="rId22"/>
    <p:sldId id="293" r:id="rId23"/>
    <p:sldId id="294" r:id="rId24"/>
    <p:sldId id="295" r:id="rId25"/>
    <p:sldId id="296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4" autoAdjust="0"/>
    <p:restoredTop sz="94660"/>
  </p:normalViewPr>
  <p:slideViewPr>
    <p:cSldViewPr>
      <p:cViewPr>
        <p:scale>
          <a:sx n="72" d="100"/>
          <a:sy n="72" d="100"/>
        </p:scale>
        <p:origin x="-2034" y="-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F9FDF-BD3F-4F06-B972-3670D429C05E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100D9-788B-4346-A895-1B74C3937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100D9-788B-4346-A895-1B74C3937C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29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DA176B-9BE7-7447-A8F2-DEC70149A761}" type="slidenum">
              <a:rPr lang="en-US"/>
              <a:pPr/>
              <a:t>5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100D9-788B-4346-A895-1B74C3937C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80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BDBCA-6833-3343-A477-3562EA842864}" type="slidenum">
              <a:rPr lang="en-US"/>
              <a:pPr/>
              <a:t>7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07A5E-56BC-4843-A39B-F9C704246B82}" type="slidenum">
              <a:rPr lang="en-US"/>
              <a:pPr/>
              <a:t>8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42551-9949-0E4E-9E87-9468254712D5}" type="slidenum">
              <a:rPr lang="en-US"/>
              <a:pPr/>
              <a:t>9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100D9-788B-4346-A895-1B74C3937C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14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1ECBED-1D01-6C46-937D-4E64734A38EA}" type="slidenum">
              <a:rPr lang="en-US"/>
              <a:pPr/>
              <a:t>18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AA5FD-AC17-EA44-9562-3C1E6B85B677}" type="slidenum">
              <a:rPr lang="en-US"/>
              <a:pPr/>
              <a:t>19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6A2A67-328A-1A49-B764-307AAC00727A}" type="slidenum">
              <a:rPr lang="en-US"/>
              <a:pPr/>
              <a:t>20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7AAEA-EDEF-E842-8A11-5762BEAA450E}" type="slidenum">
              <a:rPr lang="en-US"/>
              <a:pPr/>
              <a:t>21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7AAEA-EDEF-E842-8A11-5762BEAA450E}" type="slidenum">
              <a:rPr lang="en-US"/>
              <a:pPr/>
              <a:t>22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7AAEA-EDEF-E842-8A11-5762BEAA450E}" type="slidenum">
              <a:rPr lang="en-US"/>
              <a:pPr/>
              <a:t>23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7AAEA-EDEF-E842-8A11-5762BEAA450E}" type="slidenum">
              <a:rPr lang="en-US"/>
              <a:pPr/>
              <a:t>24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7AAEA-EDEF-E842-8A11-5762BEAA450E}" type="slidenum">
              <a:rPr lang="en-US"/>
              <a:pPr/>
              <a:t>25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4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7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0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5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7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1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92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0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8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8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1BA78-B124-4F83-8F81-4C04600A027F}" type="datetimeFigureOut">
              <a:rPr lang="en-US" smtClean="0"/>
              <a:t>4/8/2015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3ED81-C515-498C-B5C6-D5656E48E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0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nkedin.com/in/williambyrn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81200"/>
            <a:ext cx="8458200" cy="27432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3600" b="1" dirty="0"/>
              <a:t>Distance Learning </a:t>
            </a:r>
            <a:r>
              <a:rPr lang="en-US" sz="3600" b="1" dirty="0"/>
              <a:t>for Legal Education: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Pedagogical Considerations &amp;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>Best </a:t>
            </a:r>
            <a:r>
              <a:rPr lang="en-US" sz="3600" b="1" dirty="0"/>
              <a:t>Practice </a:t>
            </a:r>
            <a:r>
              <a:rPr lang="en-US" sz="3600" b="1" dirty="0" smtClean="0"/>
              <a:t>Recommendations.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“The </a:t>
            </a:r>
            <a:r>
              <a:rPr lang="en-US" sz="3600" b="1" dirty="0"/>
              <a:t>Road Travelled &amp; The Journey Yet </a:t>
            </a:r>
            <a:r>
              <a:rPr lang="en-US" sz="3600" b="1" dirty="0" smtClean="0"/>
              <a:t>Ahead”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William Byrnes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University of Arizona College of Law</a:t>
            </a:r>
            <a:br>
              <a:rPr lang="en-US" sz="3600" b="1" dirty="0" smtClean="0"/>
            </a:br>
            <a:r>
              <a:rPr lang="en-US" sz="3600" b="1" dirty="0"/>
              <a:t>F</a:t>
            </a:r>
            <a:r>
              <a:rPr lang="en-US" sz="3600" b="1" dirty="0" smtClean="0"/>
              <a:t>aculty Enrichment Presentation</a:t>
            </a:r>
            <a:br>
              <a:rPr lang="en-US" sz="3600" b="1" dirty="0" smtClean="0"/>
            </a:br>
            <a:r>
              <a:rPr lang="en-US" sz="3600" b="1" dirty="0" smtClean="0"/>
              <a:t>April 9 (Thursday</a:t>
            </a:r>
            <a:r>
              <a:rPr lang="en-US" sz="3600" b="1" dirty="0" smtClean="0"/>
              <a:t>)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12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is </a:t>
            </a:r>
            <a:r>
              <a:rPr lang="en-US" dirty="0" smtClean="0"/>
              <a:t>this discussion interesting?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dirty="0" smtClean="0"/>
              <a:t>May expand </a:t>
            </a:r>
            <a:r>
              <a:rPr lang="en-US" sz="3200" dirty="0"/>
              <a:t>the universe of </a:t>
            </a:r>
            <a:r>
              <a:rPr lang="en-US" sz="3200" dirty="0" smtClean="0"/>
              <a:t>pedagogical techniques for </a:t>
            </a:r>
            <a:r>
              <a:rPr lang="en-US" sz="3200" dirty="0"/>
              <a:t>the </a:t>
            </a:r>
            <a:r>
              <a:rPr lang="en-US" sz="3200" dirty="0" smtClean="0"/>
              <a:t>legal educator’s toolkit</a:t>
            </a:r>
          </a:p>
          <a:p>
            <a:pPr lvl="1"/>
            <a:r>
              <a:rPr lang="en-US" sz="3200" dirty="0" smtClean="0"/>
              <a:t> Exposure </a:t>
            </a:r>
            <a:r>
              <a:rPr lang="en-US" sz="3200" dirty="0"/>
              <a:t>to </a:t>
            </a:r>
            <a:r>
              <a:rPr lang="en-US" sz="3200" dirty="0" smtClean="0"/>
              <a:t>other teaching methods and technologies</a:t>
            </a:r>
          </a:p>
          <a:p>
            <a:pPr lvl="1"/>
            <a:r>
              <a:rPr lang="en-US" sz="3200" dirty="0" smtClean="0"/>
              <a:t>Understand overlap of </a:t>
            </a:r>
            <a:r>
              <a:rPr lang="en-US" sz="3200" dirty="0" err="1"/>
              <a:t>n</a:t>
            </a:r>
            <a:r>
              <a:rPr lang="en-US" sz="3200" dirty="0" err="1" smtClean="0"/>
              <a:t>euro</a:t>
            </a:r>
            <a:r>
              <a:rPr lang="en-US" sz="3200" dirty="0" smtClean="0"/>
              <a:t>-</a:t>
            </a:r>
            <a:r>
              <a:rPr lang="en-US" sz="3200" dirty="0"/>
              <a:t>s</a:t>
            </a:r>
            <a:r>
              <a:rPr lang="en-US" sz="3200" dirty="0" smtClean="0"/>
              <a:t>cience, learning </a:t>
            </a:r>
            <a:r>
              <a:rPr lang="en-US" sz="3200" dirty="0"/>
              <a:t>p</a:t>
            </a:r>
            <a:r>
              <a:rPr lang="en-US" sz="3200" dirty="0" smtClean="0"/>
              <a:t>sychology &amp; cognition</a:t>
            </a:r>
          </a:p>
          <a:p>
            <a:pPr lvl="1"/>
            <a:r>
              <a:rPr lang="en-US" sz="3200" dirty="0" smtClean="0"/>
              <a:t>Examples of outcome </a:t>
            </a:r>
            <a:r>
              <a:rPr lang="en-US" sz="3200" dirty="0"/>
              <a:t>b</a:t>
            </a:r>
            <a:r>
              <a:rPr lang="en-US" sz="3200" dirty="0" smtClean="0"/>
              <a:t>ased course designs 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730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is doing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dirty="0"/>
              <a:t>48 </a:t>
            </a:r>
            <a:r>
              <a:rPr lang="en-US" sz="3200" dirty="0" smtClean="0"/>
              <a:t>online LL.M.s by </a:t>
            </a:r>
            <a:r>
              <a:rPr lang="en-US" sz="3200" dirty="0"/>
              <a:t>30 ABA </a:t>
            </a:r>
            <a:r>
              <a:rPr lang="en-US" sz="3200" dirty="0" smtClean="0"/>
              <a:t>law schools</a:t>
            </a: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Hybrid JD by William Mitchell-Hamline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 smtClean="0"/>
              <a:t>See National Jurist </a:t>
            </a:r>
            <a:r>
              <a:rPr lang="en-US" dirty="0" smtClean="0"/>
              <a:t>February </a:t>
            </a:r>
            <a:r>
              <a:rPr lang="en-US" dirty="0"/>
              <a:t>2015 </a:t>
            </a:r>
            <a:r>
              <a:rPr lang="en-US" dirty="0" smtClean="0"/>
              <a:t>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6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it Legit?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900" b="1" dirty="0"/>
              <a:t>“On average, students in online learning conditions performed better than those receiving face-to-face instruction.”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000" dirty="0" smtClean="0"/>
              <a:t>2009 </a:t>
            </a:r>
            <a:r>
              <a:rPr lang="en-US" sz="3000" dirty="0"/>
              <a:t>U.S. Department of Education’s </a:t>
            </a:r>
            <a:r>
              <a:rPr lang="en-US" sz="3000" i="1" dirty="0"/>
              <a:t>Evaluation of Evidence-Based Practices in Online Learning--A Meta-Analysis and Review of Online Learning Studies</a:t>
            </a:r>
            <a:r>
              <a:rPr lang="en-US" sz="3000" b="1" dirty="0"/>
              <a:t> </a:t>
            </a:r>
            <a:r>
              <a:rPr lang="en-US" sz="3000" dirty="0"/>
              <a:t>of the period 1996 through 2008 of university, graduate and professional studies</a:t>
            </a:r>
            <a:r>
              <a:rPr lang="en-US" sz="3000" dirty="0" smtClean="0"/>
              <a:t>, e.g. </a:t>
            </a:r>
            <a:r>
              <a:rPr lang="en-US" sz="3000" dirty="0"/>
              <a:t>medical, technology, </a:t>
            </a:r>
            <a:r>
              <a:rPr lang="en-US" sz="3000" dirty="0" smtClean="0"/>
              <a:t>engineering and law</a:t>
            </a:r>
            <a:endParaRPr lang="en-US" sz="3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6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1066800" y="990600"/>
            <a:ext cx="7162800" cy="914400"/>
          </a:xfrm>
        </p:spPr>
        <p:txBody>
          <a:bodyPr>
            <a:noAutofit/>
          </a:bodyPr>
          <a:lstStyle/>
          <a:p>
            <a:pPr algn="ctr">
              <a:buFont typeface="Wingdings" charset="0"/>
              <a:buNone/>
            </a:pPr>
            <a:r>
              <a:rPr lang="en-US" sz="4400" b="1" dirty="0"/>
              <a:t>Are Experts Born or Made?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838200" y="4343400"/>
            <a:ext cx="7162800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1" dirty="0" err="1"/>
              <a:t>Neuro</a:t>
            </a:r>
            <a:r>
              <a:rPr lang="en-US" sz="3600" b="1" dirty="0"/>
              <a:t> </a:t>
            </a:r>
            <a:r>
              <a:rPr lang="en-US" sz="3600" b="1" dirty="0" smtClean="0"/>
              <a:t>Scienc</a:t>
            </a:r>
            <a:r>
              <a:rPr lang="en-US" sz="3600" b="1" dirty="0"/>
              <a:t>e</a:t>
            </a:r>
            <a:endParaRPr lang="en-US" sz="3600" b="1" dirty="0" smtClean="0"/>
          </a:p>
          <a:p>
            <a:pPr algn="ctr"/>
            <a:r>
              <a:rPr lang="en-US" sz="3600" b="1" dirty="0" smtClean="0"/>
              <a:t>Learning </a:t>
            </a:r>
            <a:r>
              <a:rPr lang="en-US" sz="3600" b="1" dirty="0"/>
              <a:t>Psychology</a:t>
            </a:r>
          </a:p>
          <a:p>
            <a:pPr algn="ctr"/>
            <a:r>
              <a:rPr lang="en-US" sz="3600" b="1" dirty="0" smtClean="0"/>
              <a:t>&amp; Online </a:t>
            </a:r>
            <a:r>
              <a:rPr lang="en-US" sz="3600" b="1" dirty="0"/>
              <a:t>Pedagogy</a:t>
            </a:r>
          </a:p>
        </p:txBody>
      </p:sp>
      <p:pic>
        <p:nvPicPr>
          <p:cNvPr id="25620" name="Picture 20" descr="MPj0385807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133600"/>
            <a:ext cx="2743200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28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52596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4000" i="1" dirty="0" smtClean="0"/>
              <a:t>“Diverse groups of problems solvers </a:t>
            </a:r>
          </a:p>
          <a:p>
            <a:pPr marL="457200" lvl="1" indent="0">
              <a:buNone/>
            </a:pPr>
            <a:r>
              <a:rPr lang="en-US" sz="4000" i="1" dirty="0" smtClean="0"/>
              <a:t>– groups of people with diverse tools – </a:t>
            </a:r>
          </a:p>
          <a:p>
            <a:pPr marL="457200" lvl="1" indent="0">
              <a:buNone/>
            </a:pPr>
            <a:r>
              <a:rPr lang="en-US" sz="4000" i="1" dirty="0" smtClean="0"/>
              <a:t>consistently outperform groups of the best &amp; the brightest”</a:t>
            </a:r>
          </a:p>
          <a:p>
            <a:pPr marL="457200" lvl="1" indent="0">
              <a:buNone/>
            </a:pPr>
            <a:endParaRPr lang="en-US" sz="4000" i="1" dirty="0"/>
          </a:p>
          <a:p>
            <a:pPr marL="457200" lvl="1" indent="0">
              <a:buNone/>
            </a:pPr>
            <a:r>
              <a:rPr lang="en-US" sz="4000" i="1" dirty="0" smtClean="0"/>
              <a:t>= Perspectives &amp; Collaboration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2146266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latin typeface="Arial Black" charset="0"/>
              </a:rPr>
              <a:t>New Skills – New Learning*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914400" y="1418838"/>
            <a:ext cx="7086600" cy="520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800" b="1" dirty="0"/>
              <a:t> </a:t>
            </a:r>
            <a:endParaRPr lang="en-US" sz="40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>
              <a:buFontTx/>
              <a:buChar char="•"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knowledge management</a:t>
            </a: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(superior information gathering and discernment)</a:t>
            </a:r>
          </a:p>
          <a:p>
            <a:pPr algn="ctr"/>
            <a:endParaRPr lang="en-US" sz="40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>
              <a:buFontTx/>
              <a:buChar char="•"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techno-social skills</a:t>
            </a: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(group work skill set)</a:t>
            </a:r>
          </a:p>
          <a:p>
            <a:pPr algn="ctr"/>
            <a:endParaRPr lang="en-US" sz="36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endParaRPr lang="en-US" sz="28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2895600" y="6096000"/>
            <a:ext cx="447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</a:rPr>
              <a:t>*Berkman Center (Harvard) Study (Koo)</a:t>
            </a:r>
          </a:p>
        </p:txBody>
      </p:sp>
    </p:spTree>
    <p:extLst>
      <p:ext uri="{BB962C8B-B14F-4D97-AF65-F5344CB8AC3E}">
        <p14:creationId xmlns:p14="http://schemas.microsoft.com/office/powerpoint/2010/main" val="248561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Arial"/>
              </a:rPr>
              <a:t>“</a:t>
            </a:r>
            <a:r>
              <a:rPr lang="en-US" dirty="0">
                <a:solidFill>
                  <a:srgbClr val="000000"/>
                </a:solidFill>
                <a:latin typeface="Arial Black" charset="0"/>
              </a:rPr>
              <a:t>Experts are made – not born</a:t>
            </a:r>
            <a:r>
              <a:rPr lang="ja-JP" altLang="en-US" dirty="0">
                <a:solidFill>
                  <a:srgbClr val="000000"/>
                </a:solidFill>
                <a:latin typeface="Arial"/>
              </a:rPr>
              <a:t>”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152400" y="1729056"/>
            <a:ext cx="8763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2800" b="1" dirty="0"/>
              <a:t> </a:t>
            </a:r>
            <a:r>
              <a:rPr lang="en-US" sz="4000" b="1" dirty="0"/>
              <a:t>How Long Does it Take?</a:t>
            </a:r>
          </a:p>
          <a:p>
            <a:pPr>
              <a:buFontTx/>
              <a:buChar char="•"/>
            </a:pPr>
            <a:endParaRPr lang="en-US" sz="4000" b="1" dirty="0"/>
          </a:p>
          <a:p>
            <a:pPr>
              <a:buFontTx/>
              <a:buChar char="•"/>
            </a:pPr>
            <a:r>
              <a:rPr lang="en-US" sz="4000" b="1" dirty="0"/>
              <a:t> What Does it Take?</a:t>
            </a:r>
          </a:p>
          <a:p>
            <a:pPr>
              <a:buFontTx/>
              <a:buChar char="•"/>
            </a:pPr>
            <a:endParaRPr lang="en-US" sz="4000" b="1" dirty="0"/>
          </a:p>
          <a:p>
            <a:pPr>
              <a:buFontTx/>
              <a:buChar char="•"/>
            </a:pPr>
            <a:r>
              <a:rPr lang="en-US" sz="4000" b="1" dirty="0"/>
              <a:t> Can We Make the Process </a:t>
            </a:r>
            <a:r>
              <a:rPr lang="en-US" sz="4000" b="1" dirty="0" smtClean="0"/>
              <a:t>More Efficient</a:t>
            </a:r>
            <a:r>
              <a:rPr lang="en-US" sz="4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92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 Black" charset="0"/>
              </a:rPr>
              <a:t>Technician v. Professional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685800" y="1524000"/>
            <a:ext cx="80010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 sz="4000" b="1" dirty="0"/>
              <a:t> Learn to Identically Repeat a Set of Tasks to Create a Result</a:t>
            </a:r>
          </a:p>
          <a:p>
            <a:pPr>
              <a:buFontTx/>
              <a:buChar char="•"/>
            </a:pPr>
            <a:endParaRPr lang="en-US" sz="4000" b="1" dirty="0"/>
          </a:p>
          <a:p>
            <a:pPr>
              <a:buFontTx/>
              <a:buChar char="•"/>
            </a:pPr>
            <a:r>
              <a:rPr lang="en-US" sz="4000" b="1" dirty="0"/>
              <a:t> Obtain a Body of Knowledge &amp; Able to Apply to Changing Facts</a:t>
            </a:r>
          </a:p>
          <a:p>
            <a:pPr>
              <a:buFontTx/>
              <a:buChar char="•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413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Leveraging </a:t>
            </a:r>
            <a:r>
              <a:rPr lang="en-US" dirty="0"/>
              <a:t>Distance </a:t>
            </a:r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4000" dirty="0" smtClean="0"/>
              <a:t> Communications </a:t>
            </a:r>
            <a:r>
              <a:rPr lang="en-US" sz="4000" dirty="0"/>
              <a:t>Technology: Oral Tradition, to Codex, to </a:t>
            </a:r>
            <a:r>
              <a:rPr lang="en-US" sz="4000" dirty="0" smtClean="0"/>
              <a:t>Internet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 smtClean="0"/>
              <a:t> Best </a:t>
            </a:r>
            <a:r>
              <a:rPr lang="en-US" sz="4000" dirty="0"/>
              <a:t>Practices (See </a:t>
            </a:r>
            <a:r>
              <a:rPr lang="en-US" sz="4000" i="1" dirty="0"/>
              <a:t>Distance Education</a:t>
            </a:r>
            <a:r>
              <a:rPr lang="en-US" sz="4000" dirty="0"/>
              <a:t> </a:t>
            </a:r>
            <a:r>
              <a:rPr lang="en-US" sz="4000" i="1" dirty="0"/>
              <a:t>Work </a:t>
            </a:r>
            <a:r>
              <a:rPr lang="en-US" sz="4000" i="1" dirty="0" smtClean="0"/>
              <a:t>Group</a:t>
            </a:r>
            <a:r>
              <a:rPr lang="en-US" sz="4000" dirty="0" smtClean="0"/>
              <a:t>)</a:t>
            </a:r>
            <a:endParaRPr lang="en-US" sz="4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0042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</a:t>
            </a:r>
            <a:r>
              <a:rPr lang="en-US" dirty="0"/>
              <a:t>Information is researched and analyzed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>
            <a:noAutofit/>
          </a:bodyPr>
          <a:lstStyle/>
          <a:p>
            <a:pPr lvl="1"/>
            <a:r>
              <a:rPr lang="en-US" sz="4000" i="1" dirty="0"/>
              <a:t>Structure of law and legal </a:t>
            </a:r>
            <a:r>
              <a:rPr lang="en-US" sz="4000" i="1" dirty="0" smtClean="0"/>
              <a:t>analysis</a:t>
            </a:r>
            <a:endParaRPr lang="en-US" sz="4000" i="1" dirty="0"/>
          </a:p>
          <a:p>
            <a:pPr lvl="1"/>
            <a:r>
              <a:rPr lang="en-US" sz="4000" i="1" dirty="0" smtClean="0"/>
              <a:t>Working knowledge of resources available</a:t>
            </a:r>
          </a:p>
          <a:p>
            <a:pPr lvl="1"/>
            <a:r>
              <a:rPr lang="en-US" sz="4000" i="1" dirty="0" smtClean="0"/>
              <a:t>Identify appropriate sources of law</a:t>
            </a:r>
          </a:p>
        </p:txBody>
      </p:sp>
    </p:spTree>
    <p:extLst>
      <p:ext uri="{BB962C8B-B14F-4D97-AF65-F5344CB8AC3E}">
        <p14:creationId xmlns:p14="http://schemas.microsoft.com/office/powerpoint/2010/main" val="117662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</a:t>
            </a:r>
            <a:r>
              <a:rPr lang="en-US" dirty="0"/>
              <a:t>Generation of Legal </a:t>
            </a:r>
            <a:r>
              <a:rPr lang="en-US" dirty="0" smtClean="0"/>
              <a:t>Research -How </a:t>
            </a:r>
            <a:r>
              <a:rPr lang="en-US" dirty="0"/>
              <a:t>Information is researched and analyzed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32037"/>
            <a:ext cx="8229600" cy="3992563"/>
          </a:xfrm>
        </p:spPr>
        <p:txBody>
          <a:bodyPr>
            <a:noAutofit/>
          </a:bodyPr>
          <a:lstStyle/>
          <a:p>
            <a:pPr lvl="1"/>
            <a:r>
              <a:rPr lang="en-US" sz="3600" dirty="0" smtClean="0"/>
              <a:t>Access </a:t>
            </a:r>
            <a:r>
              <a:rPr lang="en-US" sz="3600" dirty="0"/>
              <a:t>of Legal Information expands or contracts the universe of perspectives and potential </a:t>
            </a:r>
            <a:r>
              <a:rPr lang="en-US" sz="3600" dirty="0" smtClean="0"/>
              <a:t>solutions</a:t>
            </a:r>
          </a:p>
          <a:p>
            <a:pPr lvl="1"/>
            <a:endParaRPr lang="en-US" sz="3600" dirty="0"/>
          </a:p>
          <a:p>
            <a:pPr lvl="1"/>
            <a:r>
              <a:rPr lang="en-US" sz="3600" dirty="0" smtClean="0"/>
              <a:t>Crowd Sourcing, Concept Mapping, Algorithms, &amp; Artificial Intelligence</a:t>
            </a:r>
          </a:p>
        </p:txBody>
      </p:sp>
    </p:spTree>
    <p:extLst>
      <p:ext uri="{BB962C8B-B14F-4D97-AF65-F5344CB8AC3E}">
        <p14:creationId xmlns:p14="http://schemas.microsoft.com/office/powerpoint/2010/main" val="203336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Information is researched and analyzed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>
            <a:noAutofit/>
          </a:bodyPr>
          <a:lstStyle/>
          <a:p>
            <a:pPr lvl="1"/>
            <a:r>
              <a:rPr lang="en-US" sz="3200" dirty="0" smtClean="0"/>
              <a:t>New Legal Research Platforms are emulating Google which is “Crowd Sourcing”</a:t>
            </a:r>
          </a:p>
          <a:p>
            <a:pPr lvl="1"/>
            <a:r>
              <a:rPr lang="en-US" sz="3200" dirty="0" smtClean="0"/>
              <a:t>Algorithms that track meaningful interactions with documents by all users of platform with results </a:t>
            </a:r>
          </a:p>
          <a:p>
            <a:pPr marL="457200" lvl="1" indent="0">
              <a:buNone/>
            </a:pPr>
            <a:r>
              <a:rPr lang="en-US" sz="3200" i="1" dirty="0" smtClean="0"/>
              <a:t>Examples: </a:t>
            </a:r>
            <a:r>
              <a:rPr lang="en-US" sz="3200" i="1" dirty="0" err="1" smtClean="0"/>
              <a:t>WestNext</a:t>
            </a:r>
            <a:r>
              <a:rPr lang="en-US" sz="3200" i="1" dirty="0" smtClean="0"/>
              <a:t> &amp; Lexis Advance search 40,000 databases, over 1 billion documents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176620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</a:t>
            </a:r>
            <a:r>
              <a:rPr lang="en-US" dirty="0"/>
              <a:t>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4000" dirty="0"/>
              <a:t>Law &amp; Linguistics (linguistics in the context of language, as well as in the context of semiotics</a:t>
            </a:r>
            <a:r>
              <a:rPr lang="en-US" sz="4000" dirty="0" smtClean="0"/>
              <a:t>)</a:t>
            </a:r>
            <a:endParaRPr lang="en-US" sz="4000" dirty="0"/>
          </a:p>
          <a:p>
            <a:pPr lvl="1"/>
            <a:r>
              <a:rPr lang="en-US" sz="4000" dirty="0"/>
              <a:t>Contextualization: </a:t>
            </a:r>
            <a:r>
              <a:rPr lang="en-US" sz="4000" dirty="0" smtClean="0"/>
              <a:t>historical, sociological</a:t>
            </a:r>
            <a:r>
              <a:rPr lang="en-US" sz="4000" dirty="0"/>
              <a:t>, </a:t>
            </a:r>
            <a:r>
              <a:rPr lang="en-US" sz="4000" dirty="0" smtClean="0"/>
              <a:t>economic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2559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3908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634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1650" y="0"/>
            <a:ext cx="10265650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00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Arial"/>
              </a:rPr>
              <a:t>“</a:t>
            </a:r>
            <a:r>
              <a:rPr lang="en-US" dirty="0">
                <a:solidFill>
                  <a:srgbClr val="000000"/>
                </a:solidFill>
                <a:latin typeface="Arial Black" charset="0"/>
              </a:rPr>
              <a:t>Through the eye of a needle</a:t>
            </a:r>
            <a:r>
              <a:rPr lang="ja-JP" altLang="en-US" dirty="0">
                <a:solidFill>
                  <a:srgbClr val="000000"/>
                </a:solidFill>
                <a:latin typeface="Arial"/>
              </a:rPr>
              <a:t>”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914400" y="1692662"/>
            <a:ext cx="7924800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800" b="1" dirty="0"/>
              <a:t> </a:t>
            </a:r>
            <a:r>
              <a:rPr lang="en-US" sz="4000" b="1" dirty="0"/>
              <a:t>Cognitive Limit: </a:t>
            </a: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4 slots of active memory</a:t>
            </a:r>
          </a:p>
          <a:p>
            <a:pPr algn="ctr"/>
            <a:endParaRPr lang="en-US" sz="40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Slot is active for 20 seconds absent long term memory acquisition techniques </a:t>
            </a:r>
          </a:p>
          <a:p>
            <a:pPr algn="ctr"/>
            <a:endParaRPr lang="en-US" sz="28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endParaRPr lang="en-US" sz="28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54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Arial Black" charset="0"/>
              </a:rPr>
              <a:t>Efficient Use of Limited Resource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304800" y="2209800"/>
            <a:ext cx="868680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4000" dirty="0"/>
              <a:t> </a:t>
            </a:r>
            <a:r>
              <a:rPr lang="en-US" sz="4000" b="1" dirty="0"/>
              <a:t>Cognitive Protocols </a:t>
            </a:r>
            <a:r>
              <a:rPr lang="en-US" sz="4000" b="1" dirty="0">
                <a:sym typeface="Wingdings" charset="0"/>
              </a:rPr>
              <a:t> </a:t>
            </a:r>
            <a:endParaRPr lang="en-US" sz="4000" b="1" dirty="0" smtClean="0">
              <a:sym typeface="Wingdings" charset="0"/>
            </a:endParaRPr>
          </a:p>
          <a:p>
            <a:r>
              <a:rPr lang="en-US" sz="4000" b="1" dirty="0">
                <a:sym typeface="Wingdings" charset="0"/>
              </a:rPr>
              <a:t> </a:t>
            </a:r>
            <a:r>
              <a:rPr lang="en-US" sz="4000" b="1" dirty="0" smtClean="0">
                <a:sym typeface="Wingdings" charset="0"/>
              </a:rPr>
              <a:t>  </a:t>
            </a:r>
            <a:r>
              <a:rPr lang="en-US" sz="4000" b="1" dirty="0" smtClean="0"/>
              <a:t>Efficient </a:t>
            </a:r>
            <a:r>
              <a:rPr lang="en-US" sz="4000" b="1" dirty="0"/>
              <a:t>Learning</a:t>
            </a:r>
          </a:p>
          <a:p>
            <a:endParaRPr lang="en-US" sz="2800" b="1" dirty="0"/>
          </a:p>
          <a:p>
            <a:endParaRPr lang="en-US" sz="2800" b="1" dirty="0"/>
          </a:p>
          <a:p>
            <a:pPr>
              <a:buFontTx/>
              <a:buChar char="•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338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000000"/>
                </a:solidFill>
                <a:latin typeface="Arial"/>
              </a:rPr>
              <a:t>“</a:t>
            </a:r>
            <a:r>
              <a:rPr lang="en-US" dirty="0">
                <a:solidFill>
                  <a:srgbClr val="000000"/>
                </a:solidFill>
                <a:latin typeface="Arial Black" charset="0"/>
              </a:rPr>
              <a:t>It</a:t>
            </a:r>
            <a:r>
              <a:rPr lang="ja-JP" altLang="en-US" dirty="0">
                <a:solidFill>
                  <a:srgbClr val="000000"/>
                </a:solidFill>
                <a:latin typeface="Arial"/>
              </a:rPr>
              <a:t>’</a:t>
            </a:r>
            <a:r>
              <a:rPr lang="en-US" dirty="0">
                <a:solidFill>
                  <a:srgbClr val="000000"/>
                </a:solidFill>
                <a:latin typeface="Arial Black" charset="0"/>
              </a:rPr>
              <a:t>s all in the packaging</a:t>
            </a:r>
            <a:r>
              <a:rPr lang="ja-JP" altLang="en-US" dirty="0">
                <a:solidFill>
                  <a:srgbClr val="000000"/>
                </a:solidFill>
                <a:latin typeface="Arial"/>
              </a:rPr>
              <a:t>”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8245" name="Rectangle 5"/>
          <p:cNvSpPr>
            <a:spLocks noChangeArrowheads="1"/>
          </p:cNvSpPr>
          <p:nvPr/>
        </p:nvSpPr>
        <p:spPr bwMode="auto">
          <a:xfrm>
            <a:off x="914400" y="2343815"/>
            <a:ext cx="70866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 sz="4000" dirty="0"/>
              <a:t> </a:t>
            </a:r>
            <a:r>
              <a:rPr lang="en-US" sz="4000" b="1" dirty="0"/>
              <a:t>Learning Frameworks</a:t>
            </a:r>
          </a:p>
          <a:p>
            <a:pPr lvl="1">
              <a:buFontTx/>
              <a:buChar char="•"/>
            </a:pPr>
            <a:r>
              <a:rPr lang="en-US" sz="4000" b="1" dirty="0"/>
              <a:t> Schema</a:t>
            </a:r>
          </a:p>
          <a:p>
            <a:pPr lvl="1">
              <a:buFontTx/>
              <a:buChar char="•"/>
            </a:pPr>
            <a:r>
              <a:rPr lang="en-US" sz="4000" b="1" dirty="0"/>
              <a:t> Matrices</a:t>
            </a:r>
          </a:p>
          <a:p>
            <a:pPr lvl="1">
              <a:buFontTx/>
              <a:buChar char="•"/>
            </a:pPr>
            <a:r>
              <a:rPr lang="en-US" sz="4000" b="1" dirty="0"/>
              <a:t> Mind-mapping</a:t>
            </a:r>
          </a:p>
        </p:txBody>
      </p:sp>
    </p:spTree>
    <p:extLst>
      <p:ext uri="{BB962C8B-B14F-4D97-AF65-F5344CB8AC3E}">
        <p14:creationId xmlns:p14="http://schemas.microsoft.com/office/powerpoint/2010/main" val="30848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 Black" charset="0"/>
              </a:rPr>
              <a:t>Memory Protocols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304800" y="1702266"/>
            <a:ext cx="85344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800" dirty="0"/>
              <a:t> </a:t>
            </a: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Chunking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Schematic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Hierarchical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Subjective organization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Encoding versus retrieval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Shallow versus deep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Cuing and cue-</a:t>
            </a:r>
            <a:r>
              <a:rPr lang="en-US" sz="40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dependant</a:t>
            </a:r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learning</a:t>
            </a:r>
          </a:p>
        </p:txBody>
      </p:sp>
    </p:spTree>
    <p:extLst>
      <p:ext uri="{BB962C8B-B14F-4D97-AF65-F5344CB8AC3E}">
        <p14:creationId xmlns:p14="http://schemas.microsoft.com/office/powerpoint/2010/main" val="246932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 Black" charset="0"/>
              </a:rPr>
              <a:t>Recommendations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304800" y="2333211"/>
            <a:ext cx="85344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dirty="0" smtClean="0"/>
              <a:t>Definitions</a:t>
            </a:r>
          </a:p>
          <a:p>
            <a:r>
              <a:rPr lang="en-US" dirty="0" smtClean="0"/>
              <a:t>Standard </a:t>
            </a:r>
            <a:r>
              <a:rPr lang="en-US" dirty="0"/>
              <a:t>1.	BEST PRACTICES: RESOURCES FOR PROVISION OF STUDENT </a:t>
            </a:r>
            <a:r>
              <a:rPr lang="en-US" dirty="0" smtClean="0"/>
              <a:t>SERVICES</a:t>
            </a:r>
            <a:endParaRPr lang="en-US" dirty="0"/>
          </a:p>
          <a:p>
            <a:r>
              <a:rPr lang="en-US" dirty="0"/>
              <a:t>Standard 2. 	BEST PRACTICES: ACCESS TO </a:t>
            </a:r>
            <a:r>
              <a:rPr lang="en-US" dirty="0" smtClean="0"/>
              <a:t>INFORMATION</a:t>
            </a:r>
            <a:endParaRPr lang="en-US" dirty="0"/>
          </a:p>
          <a:p>
            <a:r>
              <a:rPr lang="en-US" dirty="0" smtClean="0"/>
              <a:t>Standard </a:t>
            </a:r>
            <a:r>
              <a:rPr lang="en-US" dirty="0"/>
              <a:t>3.	BEST PRACTICES: REGISTRATION FOR DISTANCE LEARNING </a:t>
            </a:r>
            <a:r>
              <a:rPr lang="en-US" dirty="0" smtClean="0"/>
              <a:t>STUDENTS</a:t>
            </a:r>
          </a:p>
          <a:p>
            <a:r>
              <a:rPr lang="en-US" dirty="0" smtClean="0"/>
              <a:t>Standard </a:t>
            </a:r>
            <a:r>
              <a:rPr lang="en-US" dirty="0"/>
              <a:t>4.	FINANCIAL AID, BILLING AND </a:t>
            </a:r>
            <a:r>
              <a:rPr lang="en-US" dirty="0" smtClean="0"/>
              <a:t>ACCOUNTING</a:t>
            </a:r>
            <a:endParaRPr lang="en-US" dirty="0"/>
          </a:p>
          <a:p>
            <a:r>
              <a:rPr lang="en-US" dirty="0"/>
              <a:t>Standard 5.	CAREER COUNSELING AND PLACEMENT </a:t>
            </a:r>
            <a:r>
              <a:rPr lang="en-US" dirty="0" smtClean="0"/>
              <a:t>SERVICES</a:t>
            </a:r>
            <a:endParaRPr lang="en-US" dirty="0"/>
          </a:p>
          <a:p>
            <a:r>
              <a:rPr lang="en-US" dirty="0"/>
              <a:t>Standard 6.	</a:t>
            </a:r>
            <a:r>
              <a:rPr lang="en-US" dirty="0" smtClean="0"/>
              <a:t>SCHEDULING</a:t>
            </a:r>
            <a:endParaRPr lang="en-US" dirty="0"/>
          </a:p>
          <a:p>
            <a:r>
              <a:rPr lang="en-US" dirty="0"/>
              <a:t>Standard 7.	ALUMNI </a:t>
            </a:r>
            <a:r>
              <a:rPr lang="en-US" dirty="0" smtClean="0"/>
              <a:t>RELATIONS</a:t>
            </a:r>
            <a:endParaRPr lang="en-US" dirty="0"/>
          </a:p>
          <a:p>
            <a:r>
              <a:rPr lang="en-US" dirty="0"/>
              <a:t>Standard 8.	</a:t>
            </a:r>
            <a:r>
              <a:rPr lang="en-US" dirty="0" smtClean="0"/>
              <a:t>ACCESSIBILITY</a:t>
            </a:r>
            <a:endParaRPr lang="en-US" dirty="0"/>
          </a:p>
          <a:p>
            <a:r>
              <a:rPr lang="en-US" dirty="0"/>
              <a:t>Standard 9.	ACADEMIC SUPPORT AND STUDENT </a:t>
            </a:r>
            <a:r>
              <a:rPr lang="en-US" dirty="0" smtClean="0"/>
              <a:t>ENGAGEMENT</a:t>
            </a:r>
            <a:endParaRPr lang="en-US" dirty="0"/>
          </a:p>
          <a:p>
            <a:r>
              <a:rPr lang="en-US" dirty="0"/>
              <a:t>Standard 10. 	TECHNOLOGY AND STUDENT </a:t>
            </a:r>
            <a:r>
              <a:rPr lang="en-US" dirty="0" smtClean="0"/>
              <a:t>ENGAGEMENT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005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1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Delivery Methods and Practices</a:t>
            </a:r>
            <a:endParaRPr lang="en-US" b="1" dirty="0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304800" y="1394492"/>
            <a:ext cx="85344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sz="3200" dirty="0" smtClean="0"/>
              <a:t>Delivery </a:t>
            </a:r>
            <a:r>
              <a:rPr lang="en-US" sz="3200" dirty="0"/>
              <a:t>Models: Synchronous Model</a:t>
            </a:r>
          </a:p>
          <a:p>
            <a:r>
              <a:rPr lang="en-US" sz="3200" dirty="0"/>
              <a:t>Delivery Models: Asynchronous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Strengths of asynchronous online 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Considerations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Cost of platform and instruction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Staffing teams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Technology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Pedagogy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Hybrid systems</a:t>
            </a:r>
          </a:p>
        </p:txBody>
      </p:sp>
    </p:spTree>
    <p:extLst>
      <p:ext uri="{BB962C8B-B14F-4D97-AF65-F5344CB8AC3E}">
        <p14:creationId xmlns:p14="http://schemas.microsoft.com/office/powerpoint/2010/main" val="246572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2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Challenges, Solutions, </a:t>
            </a:r>
            <a:r>
              <a:rPr lang="en-US" dirty="0" smtClean="0"/>
              <a:t>Best Practices</a:t>
            </a:r>
            <a:endParaRPr lang="en-US" b="1" dirty="0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6712" y="1676400"/>
            <a:ext cx="81500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Webcasts</a:t>
            </a:r>
          </a:p>
          <a:p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Site-to-site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Closed Broadcast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Open Broadcast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Visual Two-way vs. Visual One-way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Audio Two-way vs. Visual One-way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04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2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Challenges, Solutions, </a:t>
            </a:r>
            <a:r>
              <a:rPr lang="en-US" dirty="0" smtClean="0"/>
              <a:t>Best Practices</a:t>
            </a:r>
            <a:endParaRPr lang="en-US" b="1" dirty="0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3475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3400" y="2133601"/>
            <a:ext cx="63246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Live Dialog (aka “Chats”) </a:t>
            </a:r>
            <a:endParaRPr lang="en-US" sz="3600" b="1" dirty="0" smtClean="0"/>
          </a:p>
          <a:p>
            <a:endParaRPr lang="en-US" sz="3600" b="1" dirty="0"/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sz="3600" dirty="0"/>
              <a:t>Video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sz="3600" dirty="0"/>
              <a:t>Audio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sz="3600" dirty="0"/>
              <a:t>Text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sz="3600" dirty="0"/>
              <a:t>Voice-to-text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317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Contact William Byrnes?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0050" lvl="1" indent="0">
              <a:buNone/>
            </a:pPr>
            <a:endParaRPr lang="en-US" sz="3600" dirty="0" smtClean="0"/>
          </a:p>
          <a:p>
            <a:pPr marL="40005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3600" b="1" dirty="0"/>
              <a:t>Prof. William </a:t>
            </a:r>
            <a:r>
              <a:rPr lang="en-US" sz="3600" b="1" dirty="0" smtClean="0"/>
              <a:t>Byrnes </a:t>
            </a:r>
          </a:p>
          <a:p>
            <a:pPr marL="400050" lvl="1" indent="0">
              <a:buNone/>
            </a:pPr>
            <a:r>
              <a:rPr lang="en-US" sz="4800" b="1" dirty="0" smtClean="0"/>
              <a:t>williambyrnes@gmail.com</a:t>
            </a:r>
          </a:p>
          <a:p>
            <a:pPr marL="400050" lvl="1" indent="0">
              <a:buNone/>
            </a:pPr>
            <a:r>
              <a:rPr lang="en-US" sz="3600" b="1" dirty="0" smtClean="0"/>
              <a:t>+1 (786) 271-5202</a:t>
            </a:r>
          </a:p>
          <a:p>
            <a:pPr marL="400050" lvl="1" indent="0">
              <a:buNone/>
            </a:pPr>
            <a:r>
              <a:rPr lang="en-US" sz="3600" dirty="0" smtClean="0">
                <a:hlinkClick r:id="rId2"/>
              </a:rPr>
              <a:t>www.linkedin.com/in/williambyrnes</a:t>
            </a:r>
            <a:r>
              <a:rPr lang="en-US" sz="3600" dirty="0">
                <a:hlinkClick r:id="rId2"/>
              </a:rPr>
              <a:t>/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873090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592</Words>
  <Application>Microsoft Office PowerPoint</Application>
  <PresentationFormat>On-screen Show (4:3)</PresentationFormat>
  <Paragraphs>142</Paragraphs>
  <Slides>26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  Distance Learning for Legal Education:  Pedagogical Considerations &amp;  Best Practice Recommendations. “The Road Travelled &amp; The Journey Yet Ahead”   William Byrnes  University of Arizona College of Law Faculty Enrichment Presentation April 9 (Thursday)  </vt:lpstr>
      <vt:lpstr>Why is this discussion interesting?</vt:lpstr>
      <vt:lpstr>Who is doing it?</vt:lpstr>
      <vt:lpstr>Is it Legit?</vt:lpstr>
      <vt:lpstr>PowerPoint Presentation</vt:lpstr>
      <vt:lpstr>PowerPoint Presentation</vt:lpstr>
      <vt:lpstr>New Skills – New Learning*</vt:lpstr>
      <vt:lpstr>“Experts are made – not born”</vt:lpstr>
      <vt:lpstr>Technician v. Professional</vt:lpstr>
      <vt:lpstr>Leveraging Distance Education</vt:lpstr>
      <vt:lpstr>How Information is researched and analyzed </vt:lpstr>
      <vt:lpstr>New Generation of Legal Research -How Information is researched and analyzed </vt:lpstr>
      <vt:lpstr>How Information is researched and analyzed </vt:lpstr>
      <vt:lpstr>Course Development</vt:lpstr>
      <vt:lpstr>PowerPoint Presentation</vt:lpstr>
      <vt:lpstr>PowerPoint Presentation</vt:lpstr>
      <vt:lpstr>PowerPoint Presentation</vt:lpstr>
      <vt:lpstr>“Through the eye of a needle”</vt:lpstr>
      <vt:lpstr>Efficient Use of Limited Resource</vt:lpstr>
      <vt:lpstr>“It’s all in the packaging”</vt:lpstr>
      <vt:lpstr>Memory Protocols</vt:lpstr>
      <vt:lpstr>Recommendations</vt:lpstr>
      <vt:lpstr>Chapter 1 Delivery Methods and Practices</vt:lpstr>
      <vt:lpstr>Chapter 2 Challenges, Solutions, Best Practices</vt:lpstr>
      <vt:lpstr>Chapter 2 Challenges, Solutions, Best Practices</vt:lpstr>
      <vt:lpstr>Contact William Byrnes?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</dc:creator>
  <cp:lastModifiedBy>William H. Byrnes</cp:lastModifiedBy>
  <cp:revision>41</cp:revision>
  <dcterms:created xsi:type="dcterms:W3CDTF">2012-09-13T18:10:55Z</dcterms:created>
  <dcterms:modified xsi:type="dcterms:W3CDTF">2015-04-08T19:30:50Z</dcterms:modified>
</cp:coreProperties>
</file>